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94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4" r:id="rId23"/>
    <p:sldId id="285" r:id="rId24"/>
    <p:sldId id="286" r:id="rId25"/>
    <p:sldId id="287" r:id="rId26"/>
    <p:sldId id="290" r:id="rId27"/>
    <p:sldId id="292" r:id="rId28"/>
    <p:sldId id="293" r:id="rId29"/>
    <p:sldId id="277" r:id="rId30"/>
    <p:sldId id="279" r:id="rId31"/>
    <p:sldId id="280" r:id="rId32"/>
    <p:sldId id="281" r:id="rId33"/>
    <p:sldId id="282" r:id="rId34"/>
    <p:sldId id="283" r:id="rId35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696" y="5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1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800021-983B-465A-8CC8-80B8CABB0A5D}" type="datetimeFigureOut">
              <a:rPr lang="es-AR" smtClean="0"/>
              <a:t>08/06/2015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EA9F54-10C0-49AD-95FF-2FB54D4D06D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01550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ángulo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2EC9E3-070A-4694-9A2B-B6CE3565A5BA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en-US" smtClean="0"/>
          </a:p>
        </p:txBody>
      </p:sp>
      <p:sp>
        <p:nvSpPr>
          <p:cNvPr id="41987" name="Rectángulo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Rectángulo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ángulo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306277-AC1B-43C6-AB92-4C13788DC853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en-US" smtClean="0"/>
          </a:p>
        </p:txBody>
      </p:sp>
      <p:sp>
        <p:nvSpPr>
          <p:cNvPr id="43011" name="Rectángulo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2" name="Rectángulo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D046293-CEF7-413E-843E-4D0B11AFE048}" type="datetimeFigureOut">
              <a:rPr lang="es-AR" smtClean="0"/>
              <a:t>08/06/2015</a:t>
            </a:fld>
            <a:endParaRPr lang="es-AR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s-AR"/>
          </a:p>
        </p:txBody>
      </p:sp>
      <p:sp>
        <p:nvSpPr>
          <p:cNvPr id="10" name="9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B71DDB1-FE2F-4EDB-A901-4F36F7243C42}" type="slidenum">
              <a:rPr lang="es-AR" smtClean="0"/>
              <a:t>‹Nº›</a:t>
            </a:fld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46293-CEF7-413E-843E-4D0B11AFE048}" type="datetimeFigureOut">
              <a:rPr lang="es-AR" smtClean="0"/>
              <a:t>08/06/2015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1DDB1-FE2F-4EDB-A901-4F36F7243C42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46293-CEF7-413E-843E-4D0B11AFE048}" type="datetimeFigureOut">
              <a:rPr lang="es-AR" smtClean="0"/>
              <a:t>08/06/2015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1DDB1-FE2F-4EDB-A901-4F36F7243C42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D046293-CEF7-413E-843E-4D0B11AFE048}" type="datetimeFigureOut">
              <a:rPr lang="es-AR" smtClean="0"/>
              <a:t>08/06/2015</a:t>
            </a:fld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B71DDB1-FE2F-4EDB-A901-4F36F7243C42}" type="slidenum">
              <a:rPr lang="es-AR" smtClean="0"/>
              <a:t>‹Nº›</a:t>
            </a:fld>
            <a:endParaRPr lang="es-AR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D046293-CEF7-413E-843E-4D0B11AFE048}" type="datetimeFigureOut">
              <a:rPr lang="es-AR" smtClean="0"/>
              <a:t>08/06/2015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s-AR"/>
          </a:p>
        </p:txBody>
      </p:sp>
      <p:sp>
        <p:nvSpPr>
          <p:cNvPr id="9" name="8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B71DDB1-FE2F-4EDB-A901-4F36F7243C42}" type="slidenum">
              <a:rPr lang="es-AR" smtClean="0"/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46293-CEF7-413E-843E-4D0B11AFE048}" type="datetimeFigureOut">
              <a:rPr lang="es-AR" smtClean="0"/>
              <a:t>08/06/2015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1DDB1-FE2F-4EDB-A901-4F36F7243C42}" type="slidenum">
              <a:rPr lang="es-AR" smtClean="0"/>
              <a:t>‹Nº›</a:t>
            </a:fld>
            <a:endParaRPr lang="es-AR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46293-CEF7-413E-843E-4D0B11AFE048}" type="datetimeFigureOut">
              <a:rPr lang="es-AR" smtClean="0"/>
              <a:t>08/06/2015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1DDB1-FE2F-4EDB-A901-4F36F7243C42}" type="slidenum">
              <a:rPr lang="es-AR" smtClean="0"/>
              <a:t>‹Nº›</a:t>
            </a:fld>
            <a:endParaRPr lang="es-AR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046293-CEF7-413E-843E-4D0B11AFE048}" type="datetimeFigureOut">
              <a:rPr lang="es-AR" smtClean="0"/>
              <a:t>08/06/2015</a:t>
            </a:fld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B71DDB1-FE2F-4EDB-A901-4F36F7243C42}" type="slidenum">
              <a:rPr lang="es-AR" smtClean="0"/>
              <a:t>‹Nº›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46293-CEF7-413E-843E-4D0B11AFE048}" type="datetimeFigureOut">
              <a:rPr lang="es-AR" smtClean="0"/>
              <a:t>08/06/2015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1DDB1-FE2F-4EDB-A901-4F36F7243C42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D046293-CEF7-413E-843E-4D0B11AFE048}" type="datetimeFigureOut">
              <a:rPr lang="es-AR" smtClean="0"/>
              <a:t>08/06/2015</a:t>
            </a:fld>
            <a:endParaRPr lang="es-AR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B71DDB1-FE2F-4EDB-A901-4F36F7243C42}" type="slidenum">
              <a:rPr lang="es-AR" smtClean="0"/>
              <a:t>‹Nº›</a:t>
            </a:fld>
            <a:endParaRPr lang="es-AR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046293-CEF7-413E-843E-4D0B11AFE048}" type="datetimeFigureOut">
              <a:rPr lang="es-AR" smtClean="0"/>
              <a:t>08/06/2015</a:t>
            </a:fld>
            <a:endParaRPr lang="es-AR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B71DDB1-FE2F-4EDB-A901-4F36F7243C42}" type="slidenum">
              <a:rPr lang="es-AR" smtClean="0"/>
              <a:t>‹Nº›</a:t>
            </a:fld>
            <a:endParaRPr lang="es-AR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D046293-CEF7-413E-843E-4D0B11AFE048}" type="datetimeFigureOut">
              <a:rPr lang="es-AR" smtClean="0"/>
              <a:t>08/06/2015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AR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B71DDB1-FE2F-4EDB-A901-4F36F7243C42}" type="slidenum">
              <a:rPr lang="es-AR" smtClean="0"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496944" cy="1470025"/>
          </a:xfrm>
        </p:spPr>
        <p:txBody>
          <a:bodyPr/>
          <a:lstStyle/>
          <a:p>
            <a:r>
              <a:rPr lang="es-AR" b="1" dirty="0" smtClean="0"/>
              <a:t>METABOLISMO DE NUCLEÓTIDOS</a:t>
            </a:r>
            <a:endParaRPr lang="es-AR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054968"/>
          </a:xfrm>
        </p:spPr>
        <p:txBody>
          <a:bodyPr>
            <a:normAutofit/>
          </a:bodyPr>
          <a:lstStyle/>
          <a:p>
            <a:r>
              <a:rPr lang="es-AR" sz="4000" b="1" dirty="0" smtClean="0"/>
              <a:t>TULB 2015</a:t>
            </a:r>
            <a:endParaRPr lang="es-AR" sz="4000" b="1" dirty="0"/>
          </a:p>
        </p:txBody>
      </p:sp>
    </p:spTree>
    <p:extLst>
      <p:ext uri="{BB962C8B-B14F-4D97-AF65-F5344CB8AC3E}">
        <p14:creationId xmlns:p14="http://schemas.microsoft.com/office/powerpoint/2010/main" val="1072687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333375"/>
            <a:ext cx="9144000" cy="6045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s-AR" sz="2000" b="1" dirty="0">
                <a:latin typeface="Arial Black" pitchFamily="34" charset="0"/>
              </a:rPr>
              <a:t>DIGESTION Y ABSORCIÓN</a:t>
            </a:r>
          </a:p>
          <a:p>
            <a:pPr algn="just">
              <a:lnSpc>
                <a:spcPct val="150000"/>
              </a:lnSpc>
              <a:defRPr/>
            </a:pPr>
            <a:endParaRPr lang="es-AR" sz="2000" b="1" dirty="0">
              <a:latin typeface="Arial Black" pitchFamily="34" charset="0"/>
            </a:endParaRPr>
          </a:p>
          <a:p>
            <a:pPr marL="285750" indent="-285750" algn="just">
              <a:lnSpc>
                <a:spcPct val="150000"/>
              </a:lnSpc>
              <a:buFontTx/>
              <a:buChar char="-"/>
              <a:defRPr/>
            </a:pPr>
            <a:r>
              <a:rPr lang="es-AR" sz="2000" b="1" dirty="0">
                <a:latin typeface="Arial Black" pitchFamily="34" charset="0"/>
              </a:rPr>
              <a:t>Los ácidos nucleicos de los alimentos son degradados en intestino a nucleótidos libres, y estos a su vez a </a:t>
            </a:r>
            <a:r>
              <a:rPr lang="es-AR" sz="2000" b="1" dirty="0" err="1">
                <a:latin typeface="Arial Black" pitchFamily="34" charset="0"/>
              </a:rPr>
              <a:t>nucleósidos</a:t>
            </a:r>
            <a:r>
              <a:rPr lang="es-AR" sz="2000" b="1" dirty="0">
                <a:latin typeface="Arial Black" pitchFamily="34" charset="0"/>
              </a:rPr>
              <a:t> y fosfato.</a:t>
            </a:r>
          </a:p>
          <a:p>
            <a:pPr algn="just">
              <a:lnSpc>
                <a:spcPct val="150000"/>
              </a:lnSpc>
              <a:defRPr/>
            </a:pPr>
            <a:endParaRPr lang="es-AR" sz="2000" b="1" dirty="0">
              <a:latin typeface="Arial Black" pitchFamily="34" charset="0"/>
            </a:endParaRPr>
          </a:p>
          <a:p>
            <a:pPr marL="285750" indent="-285750" algn="just">
              <a:lnSpc>
                <a:spcPct val="150000"/>
              </a:lnSpc>
              <a:buFontTx/>
              <a:buChar char="-"/>
              <a:defRPr/>
            </a:pPr>
            <a:r>
              <a:rPr lang="es-AR" sz="2000" b="1" dirty="0">
                <a:latin typeface="Arial Black" pitchFamily="34" charset="0"/>
              </a:rPr>
              <a:t>Los </a:t>
            </a:r>
            <a:r>
              <a:rPr lang="es-AR" sz="2000" b="1" dirty="0" err="1">
                <a:latin typeface="Arial Black" pitchFamily="34" charset="0"/>
              </a:rPr>
              <a:t>nucleósidos</a:t>
            </a:r>
            <a:r>
              <a:rPr lang="es-AR" sz="2000" b="1" dirty="0">
                <a:latin typeface="Arial Black" pitchFamily="34" charset="0"/>
              </a:rPr>
              <a:t> son absorbidos como tales o hidrolizados por </a:t>
            </a:r>
            <a:r>
              <a:rPr lang="es-AR" sz="2000" b="1" dirty="0" err="1">
                <a:latin typeface="Arial Black" pitchFamily="34" charset="0"/>
              </a:rPr>
              <a:t>nucleosidasas</a:t>
            </a:r>
            <a:r>
              <a:rPr lang="es-AR" sz="2000" b="1" dirty="0">
                <a:latin typeface="Arial Black" pitchFamily="34" charset="0"/>
              </a:rPr>
              <a:t> que separan la base nitrogenada y la pentosa correspondientes.</a:t>
            </a:r>
          </a:p>
          <a:p>
            <a:pPr algn="just">
              <a:lnSpc>
                <a:spcPct val="150000"/>
              </a:lnSpc>
              <a:defRPr/>
            </a:pPr>
            <a:endParaRPr lang="es-AR" sz="2000" b="1" dirty="0">
              <a:latin typeface="Arial Black" pitchFamily="34" charset="0"/>
            </a:endParaRPr>
          </a:p>
          <a:p>
            <a:pPr marL="285750" indent="-285750" algn="just">
              <a:lnSpc>
                <a:spcPct val="150000"/>
              </a:lnSpc>
              <a:buFontTx/>
              <a:buChar char="-"/>
              <a:defRPr/>
            </a:pPr>
            <a:r>
              <a:rPr lang="es-AR" sz="2000" b="1" dirty="0">
                <a:latin typeface="Arial Black" pitchFamily="34" charset="0"/>
              </a:rPr>
              <a:t>Parte de las bases liberadas en la luz intestinal es degradada por acción de las bacterias de la flora normal; el resto se absorbe y pasa a la circulación portal.</a:t>
            </a:r>
          </a:p>
        </p:txBody>
      </p:sp>
    </p:spTree>
    <p:extLst>
      <p:ext uri="{BB962C8B-B14F-4D97-AF65-F5344CB8AC3E}">
        <p14:creationId xmlns:p14="http://schemas.microsoft.com/office/powerpoint/2010/main" val="57598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68313" y="404813"/>
            <a:ext cx="8280400" cy="53546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2400" b="1" u="sng" dirty="0">
                <a:latin typeface="Arial Rounded MT Bold" pitchFamily="34" charset="0"/>
                <a:cs typeface="+mn-cs"/>
              </a:rPr>
              <a:t>Biosíntesis de bases púricas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000" b="1" dirty="0">
              <a:latin typeface="Arial Rounded MT Bold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2000" b="1" dirty="0">
                <a:latin typeface="Arial Rounded MT Bold" pitchFamily="34" charset="0"/>
                <a:cs typeface="+mn-cs"/>
              </a:rPr>
              <a:t>Hay dos tipos de vías metabólicas que conducen a la formación de los nucleótidos: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000" b="1" dirty="0">
              <a:latin typeface="Arial Rounded MT Bold" pitchFamily="34" charset="0"/>
              <a:cs typeface="+mn-cs"/>
              <a:sym typeface="Wingdings" pitchFamily="2" charset="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r>
              <a:rPr lang="es-AR" sz="2000" b="1" dirty="0">
                <a:latin typeface="Arial Rounded MT Bold" pitchFamily="34" charset="0"/>
                <a:cs typeface="+mn-cs"/>
              </a:rPr>
              <a:t>las VÍAS DE NOVO y las VÍAS DE RECUPERACIÓN.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endParaRPr lang="es-AR" sz="2000" b="1" dirty="0">
              <a:latin typeface="Arial Rounded MT Bold" pitchFamily="34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r>
              <a:rPr lang="es-AR" sz="2000" b="1" dirty="0">
                <a:latin typeface="Arial Rounded MT Bold" pitchFamily="34" charset="0"/>
                <a:cs typeface="+mn-cs"/>
              </a:rPr>
              <a:t>La </a:t>
            </a:r>
            <a:r>
              <a:rPr lang="es-AR" sz="2000" b="1" u="sng" dirty="0">
                <a:latin typeface="Arial Rounded MT Bold" pitchFamily="34" charset="0"/>
                <a:cs typeface="+mn-cs"/>
              </a:rPr>
              <a:t>síntesis de novo </a:t>
            </a:r>
            <a:r>
              <a:rPr lang="es-AR" sz="2000" b="1" dirty="0">
                <a:latin typeface="Arial Rounded MT Bold" pitchFamily="34" charset="0"/>
                <a:cs typeface="+mn-cs"/>
              </a:rPr>
              <a:t>comienza a partir de sus precursores metabólicos: ribosa y aminoácidos.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endParaRPr lang="es-AR" sz="2000" b="1" dirty="0">
              <a:latin typeface="Arial Rounded MT Bold" pitchFamily="34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r>
              <a:rPr lang="es-AR" sz="2000" b="1" dirty="0">
                <a:latin typeface="Arial Rounded MT Bold" pitchFamily="34" charset="0"/>
                <a:cs typeface="+mn-cs"/>
              </a:rPr>
              <a:t>Las </a:t>
            </a:r>
            <a:r>
              <a:rPr lang="es-AR" sz="2000" b="1" u="sng" dirty="0">
                <a:latin typeface="Arial Rounded MT Bold" pitchFamily="34" charset="0"/>
                <a:cs typeface="+mn-cs"/>
              </a:rPr>
              <a:t>vías de recuperación </a:t>
            </a:r>
            <a:r>
              <a:rPr lang="es-AR" sz="2000" b="1" dirty="0">
                <a:latin typeface="Arial Rounded MT Bold" pitchFamily="34" charset="0"/>
                <a:cs typeface="+mn-cs"/>
              </a:rPr>
              <a:t>reciclan las bases libres y los nucleósidos liberados por el recambio de estas biomoléculas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endParaRPr lang="es-AR" sz="2000" b="1" dirty="0">
              <a:latin typeface="Arial Rounded MT Bold" pitchFamily="34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r>
              <a:rPr lang="es-AR" sz="2000" b="1" dirty="0">
                <a:latin typeface="Arial Rounded MT Bold" pitchFamily="34" charset="0"/>
                <a:cs typeface="+mn-cs"/>
              </a:rPr>
              <a:t>O los que provienen de la absorción intestinal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endParaRPr lang="es-AR" sz="2000" b="1" dirty="0">
              <a:latin typeface="Arial Rounded MT Bold" pitchFamily="34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r>
              <a:rPr lang="es-AR" sz="2000" b="1" dirty="0">
                <a:latin typeface="Arial Rounded MT Bold" pitchFamily="34" charset="0"/>
                <a:cs typeface="+mn-cs"/>
              </a:rPr>
              <a:t>Ambas vías son importantes en el metabolismo celular.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845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95288" y="836613"/>
            <a:ext cx="8280400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2400" b="1" u="sng" dirty="0">
                <a:latin typeface="Arial Rounded MT Bold" pitchFamily="34" charset="0"/>
                <a:cs typeface="+mn-cs"/>
              </a:rPr>
              <a:t>Biosíntesis del fosforribosil pirofosfato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400" b="1" dirty="0">
              <a:latin typeface="Arial Rounded MT Bold" pitchFamily="34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s-AR" sz="2400" b="1" dirty="0">
                <a:latin typeface="Arial Rounded MT Bold" pitchFamily="34" charset="0"/>
                <a:cs typeface="+mn-cs"/>
              </a:rPr>
              <a:t>La síntesis de novo de bases púricas y pirimidínicas como así también las vías de recuperación utilizan un precursor común: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es-AR" sz="2400" b="1" dirty="0">
              <a:latin typeface="Arial Rounded MT Bold" pitchFamily="34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s-AR" sz="2400" b="1" dirty="0">
                <a:latin typeface="Arial Rounded MT Bold" pitchFamily="34" charset="0"/>
                <a:cs typeface="+mn-cs"/>
              </a:rPr>
              <a:t>El FOSFORRIBOSIL PIROFOSFATO (PRPP) el cual se sintetiza a partir de ribosa-5-fosfato y ATP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400" b="1" dirty="0">
              <a:latin typeface="Arial Rounded MT Bold" pitchFamily="34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s-AR" sz="2400" b="1" dirty="0">
                <a:latin typeface="Arial Rounded MT Bold" pitchFamily="34" charset="0"/>
                <a:cs typeface="+mn-cs"/>
              </a:rPr>
              <a:t>por acción de la enzima pirofosfoquinasa o FOSFORRIBOSIL PIROFOSFATO SINTETASA.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400" b="1" dirty="0">
              <a:latin typeface="Arial Rounded MT Bold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633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76250"/>
            <a:ext cx="6048375" cy="592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Elipse"/>
          <p:cNvSpPr/>
          <p:nvPr/>
        </p:nvSpPr>
        <p:spPr>
          <a:xfrm>
            <a:off x="5651500" y="1484313"/>
            <a:ext cx="288925" cy="2159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14340" name="2 CuadroTexto"/>
          <p:cNvSpPr txBox="1">
            <a:spLocks noChangeArrowheads="1"/>
          </p:cNvSpPr>
          <p:nvPr/>
        </p:nvSpPr>
        <p:spPr bwMode="auto">
          <a:xfrm>
            <a:off x="2627313" y="1101725"/>
            <a:ext cx="301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1800" b="1"/>
              <a:t>1</a:t>
            </a:r>
            <a:endParaRPr lang="es-AR" altLang="es-AR" sz="1800" b="1"/>
          </a:p>
        </p:txBody>
      </p:sp>
      <p:sp>
        <p:nvSpPr>
          <p:cNvPr id="3" name="2 Elipse"/>
          <p:cNvSpPr/>
          <p:nvPr/>
        </p:nvSpPr>
        <p:spPr>
          <a:xfrm>
            <a:off x="4860032" y="980728"/>
            <a:ext cx="1944216" cy="86409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5" name="4 Conector curvado"/>
          <p:cNvCxnSpPr/>
          <p:nvPr/>
        </p:nvCxnSpPr>
        <p:spPr>
          <a:xfrm>
            <a:off x="6804248" y="1285875"/>
            <a:ext cx="791940" cy="774973"/>
          </a:xfrm>
          <a:prstGeom prst="curved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CuadroTexto"/>
          <p:cNvSpPr txBox="1"/>
          <p:nvPr/>
        </p:nvSpPr>
        <p:spPr>
          <a:xfrm>
            <a:off x="6804248" y="2060848"/>
            <a:ext cx="2339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Enzima </a:t>
            </a:r>
            <a:r>
              <a:rPr lang="es-AR" dirty="0" err="1" smtClean="0"/>
              <a:t>alostérica</a:t>
            </a:r>
            <a:r>
              <a:rPr lang="es-AR" dirty="0" smtClean="0"/>
              <a:t>, reguladora de la vía de síntesis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6437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070843"/>
            <a:ext cx="5616624" cy="5255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205"/>
          </a:xfrm>
        </p:spPr>
        <p:txBody>
          <a:bodyPr/>
          <a:lstStyle/>
          <a:p>
            <a:r>
              <a:rPr lang="es-AR" dirty="0" smtClean="0"/>
              <a:t>Síntesis de purinas 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Elipse"/>
          <p:cNvSpPr/>
          <p:nvPr/>
        </p:nvSpPr>
        <p:spPr>
          <a:xfrm>
            <a:off x="2051720" y="4077072"/>
            <a:ext cx="2088232" cy="100811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6" name="5 Conector curvado"/>
          <p:cNvCxnSpPr/>
          <p:nvPr/>
        </p:nvCxnSpPr>
        <p:spPr>
          <a:xfrm rot="5400000">
            <a:off x="1151620" y="5049180"/>
            <a:ext cx="1224136" cy="576064"/>
          </a:xfrm>
          <a:prstGeom prst="curved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CuadroTexto"/>
          <p:cNvSpPr txBox="1"/>
          <p:nvPr/>
        </p:nvSpPr>
        <p:spPr>
          <a:xfrm>
            <a:off x="1115616" y="6093296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rgbClr val="FF0000"/>
                </a:solidFill>
              </a:rPr>
              <a:t>Enzima reguladora</a:t>
            </a:r>
            <a:endParaRPr lang="es-A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9118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thel\Documents\figuras feduchi\Cap. 15 Metabolismo de los compuestos nitrogenados\cap15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69" y="1628800"/>
            <a:ext cx="8538311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 redondeado"/>
          <p:cNvSpPr/>
          <p:nvPr/>
        </p:nvSpPr>
        <p:spPr>
          <a:xfrm>
            <a:off x="179512" y="1484784"/>
            <a:ext cx="8682327" cy="1512168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CuadroTexto"/>
          <p:cNvSpPr txBox="1"/>
          <p:nvPr/>
        </p:nvSpPr>
        <p:spPr>
          <a:xfrm>
            <a:off x="5076056" y="32336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>
                <a:solidFill>
                  <a:srgbClr val="FF0000"/>
                </a:solidFill>
              </a:rPr>
              <a:t>SINTESIS DE PURINAS</a:t>
            </a:r>
            <a:endParaRPr lang="es-AR" b="1" dirty="0">
              <a:solidFill>
                <a:srgbClr val="FF0000"/>
              </a:solidFill>
            </a:endParaRPr>
          </a:p>
        </p:txBody>
      </p:sp>
      <p:cxnSp>
        <p:nvCxnSpPr>
          <p:cNvPr id="7" name="6 Conector recto de flecha"/>
          <p:cNvCxnSpPr/>
          <p:nvPr/>
        </p:nvCxnSpPr>
        <p:spPr>
          <a:xfrm flipH="1">
            <a:off x="5652120" y="846004"/>
            <a:ext cx="864096" cy="56677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Rectángulo redondeado"/>
          <p:cNvSpPr/>
          <p:nvPr/>
        </p:nvSpPr>
        <p:spPr>
          <a:xfrm>
            <a:off x="179512" y="2708920"/>
            <a:ext cx="8682327" cy="2736304"/>
          </a:xfrm>
          <a:prstGeom prst="round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8 CuadroTexto"/>
          <p:cNvSpPr txBox="1"/>
          <p:nvPr/>
        </p:nvSpPr>
        <p:spPr>
          <a:xfrm>
            <a:off x="4430919" y="6165304"/>
            <a:ext cx="2877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>
                <a:solidFill>
                  <a:srgbClr val="92D050"/>
                </a:solidFill>
              </a:rPr>
              <a:t>SINTESIS DE PIRIMIDINAS</a:t>
            </a:r>
            <a:endParaRPr lang="es-AR" b="1" dirty="0">
              <a:solidFill>
                <a:srgbClr val="92D050"/>
              </a:solidFill>
            </a:endParaRPr>
          </a:p>
        </p:txBody>
      </p:sp>
      <p:cxnSp>
        <p:nvCxnSpPr>
          <p:cNvPr id="11" name="10 Conector recto de flecha"/>
          <p:cNvCxnSpPr/>
          <p:nvPr/>
        </p:nvCxnSpPr>
        <p:spPr>
          <a:xfrm flipH="1" flipV="1">
            <a:off x="5076056" y="5445224"/>
            <a:ext cx="360040" cy="720080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462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Rectángulo"/>
          <p:cNvSpPr>
            <a:spLocks noChangeArrowheads="1"/>
          </p:cNvSpPr>
          <p:nvPr/>
        </p:nvSpPr>
        <p:spPr bwMode="auto">
          <a:xfrm>
            <a:off x="250825" y="188913"/>
            <a:ext cx="8713788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 u="sng">
                <a:latin typeface="Arial Rounded MT Bold" pitchFamily="34" charset="0"/>
              </a:rPr>
              <a:t>Síntesis de novo de purinas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>
                <a:latin typeface="Arial Rounded MT Bold" pitchFamily="34" charset="0"/>
              </a:rPr>
              <a:t>Mediante el uso de marcadores isotópicos, se pudo determinar el origen de los átomos de carbono y nitrógeno que forman el anillo de purinas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s-AR" altLang="es-AR" sz="2000" b="1">
              <a:latin typeface="Arial Rounded MT Bold" pitchFamily="34" charset="0"/>
            </a:endParaRPr>
          </a:p>
        </p:txBody>
      </p:sp>
      <p:sp>
        <p:nvSpPr>
          <p:cNvPr id="16387" name="Imagen 2"/>
          <p:cNvSpPr>
            <a:spLocks noChangeAspect="1" noChangeArrowheads="1"/>
          </p:cNvSpPr>
          <p:nvPr/>
        </p:nvSpPr>
        <p:spPr bwMode="auto">
          <a:xfrm>
            <a:off x="1547813" y="1916113"/>
            <a:ext cx="7200900" cy="468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88" y="2170113"/>
            <a:ext cx="7199312" cy="468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423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Rectángulo"/>
          <p:cNvSpPr>
            <a:spLocks noChangeArrowheads="1"/>
          </p:cNvSpPr>
          <p:nvPr/>
        </p:nvSpPr>
        <p:spPr bwMode="auto">
          <a:xfrm>
            <a:off x="539552" y="188913"/>
            <a:ext cx="8479036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s-AR" altLang="es-AR" sz="1800" dirty="0">
                <a:latin typeface="Arial Rounded MT Bold" pitchFamily="34" charset="0"/>
              </a:rPr>
              <a:t>El IMP representa un punto de ramificación para la biosíntesis de purinas, porque puede ser convertido en AMP o GMP a través de dos distintas vías de reacción. 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endParaRPr lang="es-AR" altLang="es-AR" sz="1800" dirty="0">
              <a:latin typeface="Arial Rounded MT Bold" pitchFamily="34" charset="0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s-AR" altLang="es-AR" sz="1800" dirty="0">
                <a:latin typeface="Arial Rounded MT Bold" pitchFamily="34" charset="0"/>
              </a:rPr>
              <a:t>La vía que conduce a AMP requiere energía en forma de GTP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endParaRPr lang="es-AR" altLang="es-AR" sz="1800" dirty="0">
              <a:latin typeface="Arial Rounded MT Bold" pitchFamily="34" charset="0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s-AR" altLang="es-AR" sz="1800" dirty="0">
                <a:latin typeface="Arial Rounded MT Bold" pitchFamily="34" charset="0"/>
              </a:rPr>
              <a:t>La que lleva a GMP requiere energía en forma de ATP. </a:t>
            </a:r>
          </a:p>
        </p:txBody>
      </p:sp>
      <p:pic>
        <p:nvPicPr>
          <p:cNvPr id="2050" name="Picture 2" descr="C:\Users\ethel\Documents\figuras feduchi\Cap. 15 Metabolismo de los compuestos nitrogenados\cap15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7704856" cy="453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624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Imagen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60350"/>
            <a:ext cx="5256213" cy="622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4 Conector recto de flecha"/>
          <p:cNvCxnSpPr/>
          <p:nvPr/>
        </p:nvCxnSpPr>
        <p:spPr>
          <a:xfrm flipH="1">
            <a:off x="5148064" y="476672"/>
            <a:ext cx="936104" cy="36004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CuadroTexto"/>
          <p:cNvSpPr txBox="1"/>
          <p:nvPr/>
        </p:nvSpPr>
        <p:spPr>
          <a:xfrm>
            <a:off x="6228184" y="260350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PRPP SINTETASA</a:t>
            </a:r>
            <a:endParaRPr lang="es-AR" dirty="0"/>
          </a:p>
        </p:txBody>
      </p:sp>
      <p:cxnSp>
        <p:nvCxnSpPr>
          <p:cNvPr id="8" name="7 Conector recto de flecha"/>
          <p:cNvCxnSpPr/>
          <p:nvPr/>
        </p:nvCxnSpPr>
        <p:spPr>
          <a:xfrm flipH="1">
            <a:off x="4680012" y="1628800"/>
            <a:ext cx="936104" cy="36004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CuadroTexto"/>
          <p:cNvSpPr txBox="1"/>
          <p:nvPr/>
        </p:nvSpPr>
        <p:spPr>
          <a:xfrm>
            <a:off x="5616116" y="1196752"/>
            <a:ext cx="3636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PRPP AMIDO TRANSFERASA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5470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39750" y="620713"/>
            <a:ext cx="8064500" cy="41544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es-AR" sz="2400" b="1" dirty="0">
              <a:latin typeface="Arial Rounded MT Bold" pitchFamily="34" charset="0"/>
            </a:endParaRPr>
          </a:p>
          <a:p>
            <a:pPr marL="342900" indent="-342900">
              <a:buFont typeface="Wingdings" pitchFamily="2" charset="2"/>
              <a:buChar char="ü"/>
              <a:defRPr/>
            </a:pPr>
            <a:r>
              <a:rPr lang="es-AR" sz="2400" b="1" dirty="0">
                <a:latin typeface="Arial Rounded MT Bold" pitchFamily="34" charset="0"/>
              </a:rPr>
              <a:t>El gasto energético total de la síntesis de novo de purinas a partir de ribosa-5-fosfato </a:t>
            </a:r>
            <a:r>
              <a:rPr lang="es-AR" sz="2400" b="1" dirty="0">
                <a:latin typeface="Arial Rounded MT Bold" pitchFamily="34" charset="0"/>
                <a:sym typeface="Wingdings" pitchFamily="2" charset="2"/>
              </a:rPr>
              <a:t> </a:t>
            </a:r>
            <a:r>
              <a:rPr lang="es-AR" sz="2400" b="1" dirty="0">
                <a:latin typeface="Arial Rounded MT Bold" pitchFamily="34" charset="0"/>
              </a:rPr>
              <a:t>8 y 9 ATP para la síntesis de cada uno de los nucleótidos monofosfato púricos debiendo gastarse otras 2 moléculas de ATP para la biosíntesis de los Trifosfatos. </a:t>
            </a:r>
          </a:p>
          <a:p>
            <a:pPr marL="342900" indent="-342900">
              <a:buFont typeface="Wingdings" pitchFamily="2" charset="2"/>
              <a:buChar char="ü"/>
              <a:defRPr/>
            </a:pPr>
            <a:endParaRPr lang="es-AR" sz="2400" b="1" dirty="0">
              <a:latin typeface="Arial Rounded MT Bold" pitchFamily="34" charset="0"/>
            </a:endParaRPr>
          </a:p>
          <a:p>
            <a:pPr marL="342900" indent="-342900">
              <a:buFont typeface="Wingdings" pitchFamily="2" charset="2"/>
              <a:buChar char="ü"/>
              <a:defRPr/>
            </a:pPr>
            <a:r>
              <a:rPr lang="es-AR" sz="2400" b="1" dirty="0">
                <a:latin typeface="Arial Rounded MT Bold" pitchFamily="34" charset="0"/>
              </a:rPr>
              <a:t>Esto da una pauta de la importancia de las vías de recuperación o salvamento que posee la célula a fin de economizar energía celular. </a:t>
            </a:r>
          </a:p>
        </p:txBody>
      </p:sp>
    </p:spTree>
    <p:extLst>
      <p:ext uri="{BB962C8B-B14F-4D97-AF65-F5344CB8AC3E}">
        <p14:creationId xmlns:p14="http://schemas.microsoft.com/office/powerpoint/2010/main" val="215826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3 CuadroTexto"/>
          <p:cNvSpPr txBox="1">
            <a:spLocks noChangeArrowheads="1"/>
          </p:cNvSpPr>
          <p:nvPr/>
        </p:nvSpPr>
        <p:spPr bwMode="auto">
          <a:xfrm>
            <a:off x="581025" y="476250"/>
            <a:ext cx="82089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s-AR" altLang="es-AR" sz="2400" b="1" dirty="0">
              <a:latin typeface="Arial Rounded MT Bold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 dirty="0"/>
          </a:p>
        </p:txBody>
      </p:sp>
      <p:sp>
        <p:nvSpPr>
          <p:cNvPr id="2" name="1 Rectángulo"/>
          <p:cNvSpPr/>
          <p:nvPr/>
        </p:nvSpPr>
        <p:spPr>
          <a:xfrm>
            <a:off x="581025" y="1417054"/>
            <a:ext cx="820896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3600" b="1" dirty="0"/>
              <a:t>BOLILLA </a:t>
            </a:r>
            <a:r>
              <a:rPr lang="es-AR" sz="3600" b="1" dirty="0" smtClean="0"/>
              <a:t>9</a:t>
            </a:r>
          </a:p>
          <a:p>
            <a:r>
              <a:rPr lang="es-AR" sz="3600" dirty="0" smtClean="0"/>
              <a:t>Metabolismo </a:t>
            </a:r>
            <a:r>
              <a:rPr lang="es-AR" sz="3600" dirty="0"/>
              <a:t>de nucleótidos. Síntesis de nucleótidos </a:t>
            </a:r>
            <a:r>
              <a:rPr lang="es-AR" sz="3600" dirty="0" err="1"/>
              <a:t>púricos</a:t>
            </a:r>
            <a:r>
              <a:rPr lang="es-AR" sz="3600" dirty="0"/>
              <a:t> y </a:t>
            </a:r>
            <a:r>
              <a:rPr lang="es-AR" sz="3600" dirty="0" err="1" smtClean="0"/>
              <a:t>pirimidínicos</a:t>
            </a:r>
            <a:r>
              <a:rPr lang="es-AR" sz="3600" dirty="0"/>
              <a:t>. Regulación. </a:t>
            </a:r>
            <a:endParaRPr lang="es-AR" sz="3600" dirty="0" smtClean="0"/>
          </a:p>
          <a:p>
            <a:r>
              <a:rPr lang="es-AR" sz="3600" dirty="0" smtClean="0"/>
              <a:t>Biosíntesis de </a:t>
            </a:r>
            <a:r>
              <a:rPr lang="es-AR" sz="3600" dirty="0" err="1" smtClean="0"/>
              <a:t>deoxirribonucleótidos</a:t>
            </a:r>
            <a:r>
              <a:rPr lang="es-AR" sz="3600" dirty="0"/>
              <a:t>. Catabolismo de las purinas. Defectos en el metabolismo.</a:t>
            </a:r>
          </a:p>
        </p:txBody>
      </p:sp>
    </p:spTree>
    <p:extLst>
      <p:ext uri="{BB962C8B-B14F-4D97-AF65-F5344CB8AC3E}">
        <p14:creationId xmlns:p14="http://schemas.microsoft.com/office/powerpoint/2010/main" val="262335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39750" y="549275"/>
            <a:ext cx="8135938" cy="618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2400" b="1" u="sng" dirty="0">
                <a:latin typeface="Arial Rounded MT Bold" pitchFamily="34" charset="0"/>
              </a:rPr>
              <a:t>RESUMEN DE LA BIOSÍNTESIS DE NUCLEÓTIDOS DE PURINA</a:t>
            </a:r>
          </a:p>
          <a:p>
            <a:pPr>
              <a:defRPr/>
            </a:pPr>
            <a:endParaRPr lang="es-MX" sz="2400" b="1" dirty="0">
              <a:latin typeface="Arial Rounded MT Bold" pitchFamily="34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  <a:defRPr/>
            </a:pPr>
            <a:r>
              <a:rPr lang="es-MX" sz="2400" b="1" u="sng" dirty="0">
                <a:latin typeface="Arial Rounded MT Bold" pitchFamily="34" charset="0"/>
              </a:rPr>
              <a:t>SUSTRATO</a:t>
            </a:r>
            <a:r>
              <a:rPr lang="es-MX" sz="2400" b="1" dirty="0">
                <a:latin typeface="Arial Rounded MT Bold" pitchFamily="34" charset="0"/>
              </a:rPr>
              <a:t>: RIBOSA- 5- FOSFATO</a:t>
            </a:r>
          </a:p>
          <a:p>
            <a:pPr marL="285750" indent="-285750">
              <a:lnSpc>
                <a:spcPct val="150000"/>
              </a:lnSpc>
              <a:buFontTx/>
              <a:buChar char="-"/>
              <a:defRPr/>
            </a:pPr>
            <a:r>
              <a:rPr lang="es-MX" sz="2400" b="1" u="sng" dirty="0">
                <a:latin typeface="Arial Rounded MT Bold" pitchFamily="34" charset="0"/>
              </a:rPr>
              <a:t>AMINOÁCIDOS</a:t>
            </a:r>
            <a:r>
              <a:rPr lang="es-MX" sz="2400" b="1" dirty="0">
                <a:latin typeface="Arial Rounded MT Bold" pitchFamily="34" charset="0"/>
              </a:rPr>
              <a:t>: GLUTAMINA, GLICINA Y ASPARTATO</a:t>
            </a:r>
          </a:p>
          <a:p>
            <a:pPr marL="285750" indent="-285750">
              <a:lnSpc>
                <a:spcPct val="150000"/>
              </a:lnSpc>
              <a:buFontTx/>
              <a:buChar char="-"/>
              <a:defRPr/>
            </a:pPr>
            <a:r>
              <a:rPr lang="es-MX" sz="2400" b="1" u="sng" dirty="0">
                <a:latin typeface="Arial Rounded MT Bold" pitchFamily="34" charset="0"/>
              </a:rPr>
              <a:t>PRODUCTOS SECUNDARIOS</a:t>
            </a:r>
            <a:r>
              <a:rPr lang="es-MX" sz="2400" b="1" dirty="0">
                <a:latin typeface="Arial Rounded MT Bold" pitchFamily="34" charset="0"/>
              </a:rPr>
              <a:t>: FUMARATO Y GLUTAMATO</a:t>
            </a:r>
          </a:p>
          <a:p>
            <a:pPr marL="285750" indent="-285750">
              <a:lnSpc>
                <a:spcPct val="150000"/>
              </a:lnSpc>
              <a:buFontTx/>
              <a:buChar char="-"/>
              <a:defRPr/>
            </a:pPr>
            <a:r>
              <a:rPr lang="es-MX" sz="2400" b="1" u="sng" dirty="0">
                <a:latin typeface="Arial Rounded MT Bold" pitchFamily="34" charset="0"/>
              </a:rPr>
              <a:t>DERIVADOS DE FH</a:t>
            </a:r>
            <a:r>
              <a:rPr lang="es-MX" sz="2400" b="1" u="sng" baseline="-25000" dirty="0">
                <a:latin typeface="Arial Rounded MT Bold" pitchFamily="34" charset="0"/>
              </a:rPr>
              <a:t>4</a:t>
            </a:r>
          </a:p>
          <a:p>
            <a:pPr marL="285750" indent="-285750">
              <a:lnSpc>
                <a:spcPct val="150000"/>
              </a:lnSpc>
              <a:buFontTx/>
              <a:buChar char="-"/>
              <a:defRPr/>
            </a:pPr>
            <a:r>
              <a:rPr lang="es-MX" sz="2400" b="1" u="sng" dirty="0">
                <a:latin typeface="Arial Rounded MT Bold" pitchFamily="34" charset="0"/>
              </a:rPr>
              <a:t>DADORES DE ENERGÍA</a:t>
            </a:r>
            <a:r>
              <a:rPr lang="es-MX" sz="2400" b="1" dirty="0">
                <a:latin typeface="Arial Rounded MT Bold" pitchFamily="34" charset="0"/>
              </a:rPr>
              <a:t>: ATP Y GTP</a:t>
            </a:r>
          </a:p>
          <a:p>
            <a:pPr marL="285750" indent="-285750">
              <a:lnSpc>
                <a:spcPct val="150000"/>
              </a:lnSpc>
              <a:buFontTx/>
              <a:buChar char="-"/>
              <a:defRPr/>
            </a:pPr>
            <a:r>
              <a:rPr lang="es-MX" sz="2400" b="1" dirty="0">
                <a:latin typeface="Arial Rounded MT Bold" pitchFamily="34" charset="0"/>
              </a:rPr>
              <a:t>INGRESA UNA MOLÉCULA DE </a:t>
            </a:r>
            <a:r>
              <a:rPr lang="es-MX" sz="2400" b="1" u="sng" dirty="0">
                <a:latin typeface="Arial Rounded MT Bold" pitchFamily="34" charset="0"/>
              </a:rPr>
              <a:t>CO</a:t>
            </a:r>
            <a:r>
              <a:rPr lang="es-MX" sz="2400" b="1" u="sng" baseline="-25000" dirty="0">
                <a:latin typeface="Arial Rounded MT Bold" pitchFamily="34" charset="0"/>
              </a:rPr>
              <a:t>2</a:t>
            </a:r>
            <a:r>
              <a:rPr lang="es-MX" sz="2400" b="1" u="sng" dirty="0">
                <a:latin typeface="Arial Rounded MT Bold" pitchFamily="34" charset="0"/>
              </a:rPr>
              <a:t> </a:t>
            </a:r>
          </a:p>
          <a:p>
            <a:pPr marL="285750" indent="-285750">
              <a:lnSpc>
                <a:spcPct val="150000"/>
              </a:lnSpc>
              <a:buFontTx/>
              <a:buChar char="-"/>
              <a:defRPr/>
            </a:pPr>
            <a:r>
              <a:rPr lang="es-MX" sz="2400" b="1" dirty="0">
                <a:latin typeface="Arial Rounded MT Bold" pitchFamily="34" charset="0"/>
              </a:rPr>
              <a:t>SE PRODUCE UNA MOLÉCULA DE </a:t>
            </a:r>
            <a:r>
              <a:rPr lang="es-MX" sz="2400" b="1" u="sng" dirty="0">
                <a:latin typeface="Arial Rounded MT Bold" pitchFamily="34" charset="0"/>
              </a:rPr>
              <a:t>NADH</a:t>
            </a:r>
            <a:endParaRPr lang="es-AR" sz="2400" b="1" u="sng" dirty="0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39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Imagen 2" descr="http://html.rincondelvago.com/0002640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765175"/>
            <a:ext cx="786765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1 CuadroTexto"/>
          <p:cNvSpPr txBox="1">
            <a:spLocks noChangeArrowheads="1"/>
          </p:cNvSpPr>
          <p:nvPr/>
        </p:nvSpPr>
        <p:spPr bwMode="auto">
          <a:xfrm>
            <a:off x="3317875" y="4508500"/>
            <a:ext cx="5524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1400" b="1"/>
              <a:t>GMP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1400" b="1"/>
              <a:t>AMP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1400" b="1"/>
              <a:t>IMP</a:t>
            </a:r>
            <a:endParaRPr lang="es-AR" altLang="es-AR" sz="1400" b="1"/>
          </a:p>
        </p:txBody>
      </p:sp>
      <p:sp>
        <p:nvSpPr>
          <p:cNvPr id="21508" name="2 CuadroTexto"/>
          <p:cNvSpPr txBox="1">
            <a:spLocks noChangeArrowheads="1"/>
          </p:cNvSpPr>
          <p:nvPr/>
        </p:nvSpPr>
        <p:spPr bwMode="auto">
          <a:xfrm>
            <a:off x="5076825" y="1773238"/>
            <a:ext cx="26114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1400" b="1"/>
              <a:t>Adenina fosforribosil transferasa</a:t>
            </a:r>
            <a:endParaRPr lang="es-AR" altLang="es-AR" sz="1400" b="1"/>
          </a:p>
        </p:txBody>
      </p:sp>
      <p:sp>
        <p:nvSpPr>
          <p:cNvPr id="21509" name="3 CuadroTexto"/>
          <p:cNvSpPr txBox="1">
            <a:spLocks noChangeArrowheads="1"/>
          </p:cNvSpPr>
          <p:nvPr/>
        </p:nvSpPr>
        <p:spPr bwMode="auto">
          <a:xfrm>
            <a:off x="4583883" y="6092825"/>
            <a:ext cx="40100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1600" b="1" dirty="0" err="1">
                <a:solidFill>
                  <a:srgbClr val="FF0000"/>
                </a:solidFill>
              </a:rPr>
              <a:t>Hipoxantina</a:t>
            </a:r>
            <a:r>
              <a:rPr lang="es-MX" altLang="es-AR" sz="1600" b="1" dirty="0">
                <a:solidFill>
                  <a:srgbClr val="FF0000"/>
                </a:solidFill>
              </a:rPr>
              <a:t> guanina </a:t>
            </a:r>
            <a:r>
              <a:rPr lang="es-MX" altLang="es-AR" sz="1600" b="1" dirty="0" err="1">
                <a:solidFill>
                  <a:srgbClr val="FF0000"/>
                </a:solidFill>
              </a:rPr>
              <a:t>fosforribosil</a:t>
            </a:r>
            <a:r>
              <a:rPr lang="es-MX" altLang="es-AR" sz="1600" b="1" dirty="0">
                <a:solidFill>
                  <a:srgbClr val="FF0000"/>
                </a:solidFill>
              </a:rPr>
              <a:t> </a:t>
            </a:r>
            <a:r>
              <a:rPr lang="es-MX" altLang="es-AR" sz="1600" b="1" dirty="0" err="1">
                <a:solidFill>
                  <a:srgbClr val="FF0000"/>
                </a:solidFill>
              </a:rPr>
              <a:t>transferasa</a:t>
            </a:r>
            <a:endParaRPr lang="es-AR" altLang="es-AR" sz="1600" b="1" dirty="0">
              <a:solidFill>
                <a:srgbClr val="FF0000"/>
              </a:solidFill>
            </a:endParaRPr>
          </a:p>
        </p:txBody>
      </p:sp>
      <p:cxnSp>
        <p:nvCxnSpPr>
          <p:cNvPr id="6" name="5 Conector recto de flecha"/>
          <p:cNvCxnSpPr/>
          <p:nvPr/>
        </p:nvCxnSpPr>
        <p:spPr>
          <a:xfrm>
            <a:off x="5580063" y="2081213"/>
            <a:ext cx="287337" cy="1952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 flipH="1" flipV="1">
            <a:off x="6084888" y="3429000"/>
            <a:ext cx="1008062" cy="26638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2" name="10 Rectángulo"/>
          <p:cNvSpPr>
            <a:spLocks noChangeArrowheads="1"/>
          </p:cNvSpPr>
          <p:nvPr/>
        </p:nvSpPr>
        <p:spPr bwMode="auto">
          <a:xfrm>
            <a:off x="2232025" y="188913"/>
            <a:ext cx="4122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2000" b="1"/>
              <a:t>VÍAS DE RECUPERACIÓN DE PURINAS</a:t>
            </a:r>
          </a:p>
        </p:txBody>
      </p:sp>
    </p:spTree>
    <p:extLst>
      <p:ext uri="{BB962C8B-B14F-4D97-AF65-F5344CB8AC3E}">
        <p14:creationId xmlns:p14="http://schemas.microsoft.com/office/powerpoint/2010/main" val="172698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Imagen 2" descr="&#10;F10-02.GIF003                                                  0000513BSumanas' Hard Drive            B4EBCDA7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" y="619125"/>
            <a:ext cx="53594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0" y="260350"/>
            <a:ext cx="5400675" cy="2736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AR" sz="2400" b="1" dirty="0">
                <a:latin typeface="Arial Rounded MT Bold" pitchFamily="34" charset="0"/>
              </a:rPr>
              <a:t>Biosíntesis del Nucleótidos de Pirimidinas</a:t>
            </a:r>
          </a:p>
        </p:txBody>
      </p:sp>
      <p:pic>
        <p:nvPicPr>
          <p:cNvPr id="29700" name="Imagen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1768475"/>
            <a:ext cx="3743325" cy="346075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44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23850" y="333375"/>
            <a:ext cx="8569325" cy="33448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s-AR" sz="2400" b="1" u="sng" dirty="0">
                <a:latin typeface="Arial Rounded MT Bold" pitchFamily="34" charset="0"/>
              </a:rPr>
              <a:t>Biosíntesis del Nucleótidos de Pirimidinas</a:t>
            </a:r>
          </a:p>
          <a:p>
            <a:pPr>
              <a:lnSpc>
                <a:spcPct val="150000"/>
              </a:lnSpc>
              <a:defRPr/>
            </a:pPr>
            <a:r>
              <a:rPr lang="es-AR" sz="2400" b="1" dirty="0">
                <a:latin typeface="Arial Rounded MT Bold" pitchFamily="34" charset="0"/>
              </a:rPr>
              <a:t>La síntesis de las pirimidinas es menos compleja que la de las purinas.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s-MX" sz="2400" b="1" dirty="0">
                <a:latin typeface="Arial Rounded MT Bold" pitchFamily="34" charset="0"/>
              </a:rPr>
              <a:t>Necesita Carbamil fosfato.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s-MX" sz="2400" b="1" dirty="0">
                <a:latin typeface="Arial Rounded MT Bold" pitchFamily="34" charset="0"/>
              </a:rPr>
              <a:t>Utiliza 2 aminoácidos: glutamina y aspartato.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s-MX" sz="2400" b="1" dirty="0">
                <a:latin typeface="Arial Rounded MT Bold" pitchFamily="34" charset="0"/>
              </a:rPr>
              <a:t>Se sintetiza UTP y CTP</a:t>
            </a:r>
          </a:p>
        </p:txBody>
      </p:sp>
      <p:pic>
        <p:nvPicPr>
          <p:cNvPr id="30723" name="Imagen 2" descr="Reacción catalizada por carbamoilfosfato sintetasa I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221163"/>
            <a:ext cx="858678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2 CuadroTexto"/>
          <p:cNvSpPr txBox="1">
            <a:spLocks noChangeArrowheads="1"/>
          </p:cNvSpPr>
          <p:nvPr/>
        </p:nvSpPr>
        <p:spPr bwMode="auto">
          <a:xfrm>
            <a:off x="6300788" y="3789363"/>
            <a:ext cx="2841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1800" b="1"/>
              <a:t>Carbamil fosfato sintetasa II</a:t>
            </a:r>
            <a:endParaRPr lang="es-AR" altLang="es-AR" sz="1800" b="1"/>
          </a:p>
        </p:txBody>
      </p:sp>
      <p:cxnSp>
        <p:nvCxnSpPr>
          <p:cNvPr id="5" name="4 Conector recto de flecha"/>
          <p:cNvCxnSpPr/>
          <p:nvPr/>
        </p:nvCxnSpPr>
        <p:spPr>
          <a:xfrm flipH="1">
            <a:off x="6011863" y="4157663"/>
            <a:ext cx="1368425" cy="7842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059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Imagen 2" descr="Síntesis de nucleótidos de pirimidi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6553200" cy="619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1 CuadroTexto"/>
          <p:cNvSpPr txBox="1">
            <a:spLocks noChangeArrowheads="1"/>
          </p:cNvSpPr>
          <p:nvPr/>
        </p:nvSpPr>
        <p:spPr bwMode="auto">
          <a:xfrm>
            <a:off x="323850" y="46038"/>
            <a:ext cx="3049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1800" b="1"/>
              <a:t>1- Aspartato transcarbamilasa</a:t>
            </a:r>
            <a:endParaRPr lang="es-AR" altLang="es-AR" sz="1800" b="1"/>
          </a:p>
        </p:txBody>
      </p:sp>
      <p:cxnSp>
        <p:nvCxnSpPr>
          <p:cNvPr id="4" name="3 Conector recto de flecha"/>
          <p:cNvCxnSpPr/>
          <p:nvPr/>
        </p:nvCxnSpPr>
        <p:spPr>
          <a:xfrm>
            <a:off x="1763713" y="415925"/>
            <a:ext cx="215900" cy="565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4 Elipse"/>
          <p:cNvSpPr/>
          <p:nvPr/>
        </p:nvSpPr>
        <p:spPr>
          <a:xfrm>
            <a:off x="2268538" y="1125538"/>
            <a:ext cx="215900" cy="2159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31750" name="5 CuadroTexto"/>
          <p:cNvSpPr txBox="1">
            <a:spLocks noChangeArrowheads="1"/>
          </p:cNvSpPr>
          <p:nvPr/>
        </p:nvSpPr>
        <p:spPr bwMode="auto">
          <a:xfrm>
            <a:off x="3708400" y="63500"/>
            <a:ext cx="18319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1800" b="1"/>
              <a:t>2- dihidroorotasa</a:t>
            </a:r>
            <a:endParaRPr lang="es-AR" altLang="es-AR" sz="1800" b="1"/>
          </a:p>
        </p:txBody>
      </p:sp>
      <p:cxnSp>
        <p:nvCxnSpPr>
          <p:cNvPr id="8" name="7 Conector recto de flecha"/>
          <p:cNvCxnSpPr/>
          <p:nvPr/>
        </p:nvCxnSpPr>
        <p:spPr>
          <a:xfrm flipH="1">
            <a:off x="3851275" y="415925"/>
            <a:ext cx="215900" cy="4206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2" name="1 CuadroTexto"/>
          <p:cNvSpPr txBox="1">
            <a:spLocks noChangeArrowheads="1"/>
          </p:cNvSpPr>
          <p:nvPr/>
        </p:nvSpPr>
        <p:spPr bwMode="auto">
          <a:xfrm>
            <a:off x="2349500" y="1341438"/>
            <a:ext cx="18081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1600" b="1"/>
              <a:t>Carbamil aspartato</a:t>
            </a:r>
          </a:p>
        </p:txBody>
      </p:sp>
    </p:spTree>
    <p:extLst>
      <p:ext uri="{BB962C8B-B14F-4D97-AF65-F5344CB8AC3E}">
        <p14:creationId xmlns:p14="http://schemas.microsoft.com/office/powerpoint/2010/main" val="310644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Rectángulo"/>
          <p:cNvSpPr>
            <a:spLocks noChangeArrowheads="1"/>
          </p:cNvSpPr>
          <p:nvPr/>
        </p:nvSpPr>
        <p:spPr bwMode="auto">
          <a:xfrm>
            <a:off x="323850" y="333375"/>
            <a:ext cx="82089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s-AR" altLang="es-AR" sz="2000" b="1" dirty="0">
                <a:latin typeface="Arial Rounded MT Bold" pitchFamily="34" charset="0"/>
              </a:rPr>
              <a:t>El UMP es </a:t>
            </a:r>
            <a:r>
              <a:rPr lang="es-AR" altLang="es-AR" sz="2000" b="1" dirty="0" err="1">
                <a:latin typeface="Arial Rounded MT Bold" pitchFamily="34" charset="0"/>
              </a:rPr>
              <a:t>fosforilado</a:t>
            </a:r>
            <a:r>
              <a:rPr lang="es-AR" altLang="es-AR" sz="2000" b="1" dirty="0">
                <a:latin typeface="Arial Rounded MT Bold" pitchFamily="34" charset="0"/>
              </a:rPr>
              <a:t> dos veces para producir UTP 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s-AR" altLang="es-AR" sz="2000" b="1" dirty="0">
                <a:latin typeface="Arial Rounded MT Bold" pitchFamily="34" charset="0"/>
              </a:rPr>
              <a:t>El ATP es el donante de fosfato </a:t>
            </a:r>
            <a:r>
              <a:rPr lang="es-AR" altLang="es-AR" sz="2000" b="1" dirty="0" smtClean="0">
                <a:latin typeface="Arial Rounded MT Bold" pitchFamily="34" charset="0"/>
              </a:rPr>
              <a:t>,</a:t>
            </a:r>
            <a:endParaRPr lang="es-AR" altLang="es-AR" sz="2000" b="1" dirty="0">
              <a:latin typeface="Arial Rounded MT Bold" pitchFamily="34" charset="0"/>
            </a:endParaRPr>
          </a:p>
        </p:txBody>
      </p:sp>
      <p:pic>
        <p:nvPicPr>
          <p:cNvPr id="3074" name="Picture 2" descr="C:\Users\ethel\Documents\figuras feduchi\Cap. 15 Metabolismo de los compuestos nitrogenados\cap15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777686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860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CuadroTexto"/>
          <p:cNvSpPr txBox="1">
            <a:spLocks noChangeArrowheads="1"/>
          </p:cNvSpPr>
          <p:nvPr/>
        </p:nvSpPr>
        <p:spPr bwMode="auto">
          <a:xfrm>
            <a:off x="1763713" y="508000"/>
            <a:ext cx="60626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AR" sz="1800" b="1">
                <a:latin typeface="Arial Rounded MT Bold" pitchFamily="34" charset="0"/>
              </a:rPr>
              <a:t>REGULACIÓN DE LA SÍNTESIS DE LAS PIRIMIDINAS</a:t>
            </a:r>
            <a:endParaRPr lang="es-AR" altLang="es-AR" sz="1800" b="1">
              <a:latin typeface="Arial Rounded MT Bold" pitchFamily="34" charset="0"/>
            </a:endParaRPr>
          </a:p>
        </p:txBody>
      </p:sp>
      <p:pic>
        <p:nvPicPr>
          <p:cNvPr id="35843" name="Imagen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169988"/>
            <a:ext cx="4751388" cy="537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30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0825" y="260350"/>
            <a:ext cx="8642350" cy="57554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dirty="0">
                <a:latin typeface="Century" panose="02040604050505020304" pitchFamily="18" charset="0"/>
              </a:rPr>
              <a:t>Hay semejanzas y diferencias entre los procesos de síntesis de purinas y pirimidinas:</a:t>
            </a:r>
          </a:p>
          <a:p>
            <a:pPr>
              <a:defRPr/>
            </a:pPr>
            <a:endParaRPr lang="es-MX" sz="2000" dirty="0">
              <a:latin typeface="Century" panose="02040604050505020304" pitchFamily="18" charset="0"/>
            </a:endParaRP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s-MX" sz="2000" b="1" dirty="0">
                <a:latin typeface="Century" panose="02040604050505020304" pitchFamily="18" charset="0"/>
              </a:rPr>
              <a:t>SIMILITUDES:</a:t>
            </a:r>
          </a:p>
          <a:p>
            <a:pPr>
              <a:defRPr/>
            </a:pPr>
            <a:r>
              <a:rPr lang="es-MX" dirty="0">
                <a:latin typeface="Century" panose="02040604050505020304" pitchFamily="18" charset="0"/>
              </a:rPr>
              <a:t>	- La síntesis de ambos tipos de bases requiere el grupo amida de glutamina.</a:t>
            </a:r>
          </a:p>
          <a:p>
            <a:pPr>
              <a:defRPr/>
            </a:pPr>
            <a:r>
              <a:rPr lang="es-MX" dirty="0">
                <a:latin typeface="Century" panose="02040604050505020304" pitchFamily="18" charset="0"/>
              </a:rPr>
              <a:t>	- En ambas vías un aminoácido es incorporado como núcleo del compuesto a sintetizar </a:t>
            </a:r>
          </a:p>
          <a:p>
            <a:pPr>
              <a:defRPr/>
            </a:pPr>
            <a:r>
              <a:rPr lang="es-MX" dirty="0">
                <a:latin typeface="Century" panose="02040604050505020304" pitchFamily="18" charset="0"/>
                <a:sym typeface="Wingdings" pitchFamily="2" charset="2"/>
              </a:rPr>
              <a:t>	 En la formación del anillo purina, la glicina suministra 2 C y un N</a:t>
            </a:r>
            <a:r>
              <a:rPr lang="es-MX" baseline="-25000" dirty="0">
                <a:latin typeface="Century" panose="02040604050505020304" pitchFamily="18" charset="0"/>
                <a:sym typeface="Wingdings" pitchFamily="2" charset="2"/>
              </a:rPr>
              <a:t>2</a:t>
            </a:r>
          </a:p>
          <a:p>
            <a:pPr>
              <a:defRPr/>
            </a:pPr>
            <a:r>
              <a:rPr lang="es-MX" baseline="-25000" dirty="0">
                <a:latin typeface="Century" panose="02040604050505020304" pitchFamily="18" charset="0"/>
                <a:sym typeface="Wingdings" pitchFamily="2" charset="2"/>
              </a:rPr>
              <a:t>	</a:t>
            </a:r>
            <a:r>
              <a:rPr lang="es-MX" dirty="0">
                <a:latin typeface="Century" panose="02040604050505020304" pitchFamily="18" charset="0"/>
                <a:sym typeface="Wingdings" pitchFamily="2" charset="2"/>
              </a:rPr>
              <a:t> En la formación de </a:t>
            </a:r>
            <a:r>
              <a:rPr lang="es-MX" dirty="0" err="1">
                <a:latin typeface="Century" panose="02040604050505020304" pitchFamily="18" charset="0"/>
                <a:sym typeface="Wingdings" pitchFamily="2" charset="2"/>
              </a:rPr>
              <a:t>pirimidina</a:t>
            </a:r>
            <a:r>
              <a:rPr lang="es-MX" dirty="0">
                <a:latin typeface="Century" panose="02040604050505020304" pitchFamily="18" charset="0"/>
                <a:sym typeface="Wingdings" pitchFamily="2" charset="2"/>
              </a:rPr>
              <a:t>, el aspartato provee 3 C y 1 N</a:t>
            </a:r>
            <a:r>
              <a:rPr lang="es-MX" baseline="-25000" dirty="0">
                <a:latin typeface="Century" panose="02040604050505020304" pitchFamily="18" charset="0"/>
                <a:sym typeface="Wingdings" pitchFamily="2" charset="2"/>
              </a:rPr>
              <a:t>2</a:t>
            </a:r>
          </a:p>
          <a:p>
            <a:pPr>
              <a:defRPr/>
            </a:pPr>
            <a:r>
              <a:rPr lang="es-MX" dirty="0">
                <a:latin typeface="Century" panose="02040604050505020304" pitchFamily="18" charset="0"/>
                <a:sym typeface="Wingdings" pitchFamily="2" charset="2"/>
              </a:rPr>
              <a:t>	- Como para las purinas, existen vías de rescate o recuperación que reciclan pirimidinas procedentes de degradación de ácidos nucleicos.    </a:t>
            </a:r>
          </a:p>
          <a:p>
            <a:pPr>
              <a:defRPr/>
            </a:pPr>
            <a:r>
              <a:rPr lang="es-MX" baseline="-25000" dirty="0">
                <a:latin typeface="Century" panose="02040604050505020304" pitchFamily="18" charset="0"/>
                <a:sym typeface="Wingdings" pitchFamily="2" charset="2"/>
              </a:rPr>
              <a:t>	</a:t>
            </a:r>
            <a:r>
              <a:rPr lang="es-MX" dirty="0">
                <a:latin typeface="Century" panose="02040604050505020304" pitchFamily="18" charset="0"/>
                <a:sym typeface="Wingdings" pitchFamily="2" charset="2"/>
              </a:rPr>
              <a:t>- La síntesis es muy onerosa en términos de enlaces de alta energía, cada molécula de UMP requiere la inversión de 5 ATP.</a:t>
            </a:r>
          </a:p>
          <a:p>
            <a:pPr>
              <a:defRPr/>
            </a:pPr>
            <a:endParaRPr lang="es-MX" sz="2000" dirty="0">
              <a:latin typeface="Century" panose="02040604050505020304" pitchFamily="18" charset="0"/>
              <a:sym typeface="Wingdings" pitchFamily="2" charset="2"/>
            </a:endParaRP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s-MX" sz="2000" b="1" dirty="0">
                <a:latin typeface="Century" panose="02040604050505020304" pitchFamily="18" charset="0"/>
                <a:sym typeface="Wingdings" pitchFamily="2" charset="2"/>
              </a:rPr>
              <a:t>DIFERENCIAS:</a:t>
            </a:r>
          </a:p>
          <a:p>
            <a:pPr>
              <a:defRPr/>
            </a:pPr>
            <a:r>
              <a:rPr lang="es-MX" dirty="0">
                <a:latin typeface="Century" panose="02040604050505020304" pitchFamily="18" charset="0"/>
                <a:sym typeface="Wingdings" pitchFamily="2" charset="2"/>
              </a:rPr>
              <a:t>	- En la síntesis de purinas el ensamble de fragmentos se hace desde el comienzo en unión a ribosil fosfato.</a:t>
            </a:r>
          </a:p>
          <a:p>
            <a:pPr>
              <a:defRPr/>
            </a:pPr>
            <a:r>
              <a:rPr lang="es-MX" dirty="0">
                <a:latin typeface="Century" panose="02040604050505020304" pitchFamily="18" charset="0"/>
                <a:sym typeface="Wingdings" pitchFamily="2" charset="2"/>
              </a:rPr>
              <a:t>	- En la síntesis de las pirimidinas, el ribosil fosfato  es incorporado después que el anillo heterocíclico ha sido formado.	</a:t>
            </a:r>
            <a:endParaRPr lang="es-AR" dirty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51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88913"/>
            <a:ext cx="6121400" cy="668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1 CuadroTexto"/>
          <p:cNvSpPr txBox="1">
            <a:spLocks noChangeArrowheads="1"/>
          </p:cNvSpPr>
          <p:nvPr/>
        </p:nvSpPr>
        <p:spPr bwMode="auto">
          <a:xfrm>
            <a:off x="0" y="4221163"/>
            <a:ext cx="1808163" cy="6461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1200" b="1"/>
              <a:t>Ribonucleósido difosfato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1200" b="1"/>
              <a:t>reductasa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1200" b="1"/>
              <a:t>Tiorredoxina y NADPH</a:t>
            </a:r>
          </a:p>
        </p:txBody>
      </p:sp>
      <p:cxnSp>
        <p:nvCxnSpPr>
          <p:cNvPr id="4" name="3 Conector recto de flecha"/>
          <p:cNvCxnSpPr/>
          <p:nvPr/>
        </p:nvCxnSpPr>
        <p:spPr>
          <a:xfrm>
            <a:off x="1692275" y="4545013"/>
            <a:ext cx="35877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972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1 Rectángulo"/>
          <p:cNvSpPr>
            <a:spLocks noChangeArrowheads="1"/>
          </p:cNvSpPr>
          <p:nvPr/>
        </p:nvSpPr>
        <p:spPr bwMode="auto">
          <a:xfrm>
            <a:off x="107950" y="19050"/>
            <a:ext cx="2159794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2400" b="1" dirty="0"/>
              <a:t>El </a:t>
            </a:r>
            <a:r>
              <a:rPr lang="es-AR" altLang="es-AR" sz="2400" b="1" u="sng" dirty="0"/>
              <a:t>catabolismo de los nucleótidos de purina </a:t>
            </a:r>
            <a:r>
              <a:rPr lang="es-AR" altLang="es-AR" sz="2400" b="1" dirty="0"/>
              <a:t>conduce en última instancia a la producción de </a:t>
            </a:r>
            <a:r>
              <a:rPr lang="es-AR" altLang="es-AR" sz="2400" b="1" u="sng" dirty="0"/>
              <a:t>ácido úrico </a:t>
            </a:r>
            <a:r>
              <a:rPr lang="es-AR" altLang="es-AR" sz="2400" b="1" dirty="0"/>
              <a:t>que es insoluble y es excretado en la orina como cristales de urato de sodio</a:t>
            </a:r>
          </a:p>
        </p:txBody>
      </p:sp>
      <p:cxnSp>
        <p:nvCxnSpPr>
          <p:cNvPr id="5" name="4 Conector recto de flecha"/>
          <p:cNvCxnSpPr/>
          <p:nvPr/>
        </p:nvCxnSpPr>
        <p:spPr>
          <a:xfrm flipH="1" flipV="1">
            <a:off x="6011863" y="4941888"/>
            <a:ext cx="936625" cy="2873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5 Image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2" y="188640"/>
            <a:ext cx="4884316" cy="6552728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291455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Rectángulo"/>
          <p:cNvSpPr>
            <a:spLocks noChangeArrowheads="1"/>
          </p:cNvSpPr>
          <p:nvPr/>
        </p:nvSpPr>
        <p:spPr bwMode="auto">
          <a:xfrm>
            <a:off x="184150" y="260350"/>
            <a:ext cx="8780463" cy="526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 dirty="0">
                <a:latin typeface="Arial Rounded MT Bold" pitchFamily="34" charset="0"/>
              </a:rPr>
              <a:t>Los nucleótidos son moléculas nitrogenadas complejas que desempeñan importantes  funciones en todas las células vivas,  animales y vegetales entre las que se pueden enumerar: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MX" altLang="es-AR" sz="2000" b="1" dirty="0">
              <a:latin typeface="Arial Rounded MT Bold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2000" b="1" dirty="0">
              <a:latin typeface="Arial Rounded MT Bold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 dirty="0">
                <a:latin typeface="Arial Rounded MT Bold" pitchFamily="34" charset="0"/>
              </a:rPr>
              <a:t>-Precursores de los ácidos nucleicos, DNA y RNA.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MX" altLang="es-AR" sz="2000" b="1" dirty="0">
                <a:latin typeface="Arial Rounded MT Bold" pitchFamily="34" charset="0"/>
              </a:rPr>
              <a:t>-</a:t>
            </a:r>
            <a:r>
              <a:rPr lang="es-AR" altLang="es-AR" sz="2000" b="1" dirty="0">
                <a:latin typeface="Arial Rounded MT Bold" pitchFamily="34" charset="0"/>
              </a:rPr>
              <a:t>Componentes de cofactores enzimáticos, NAD, FAD.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 dirty="0">
                <a:latin typeface="Arial Rounded MT Bold" pitchFamily="34" charset="0"/>
              </a:rPr>
              <a:t>-Intervienen en la biosíntesis de Coenzima A y de transportadores  activados como UDP-glucosa, ADP-glucosa  y CDP- </a:t>
            </a:r>
            <a:r>
              <a:rPr lang="es-AR" altLang="es-AR" sz="2000" b="1" dirty="0" err="1">
                <a:latin typeface="Arial Rounded MT Bold" pitchFamily="34" charset="0"/>
              </a:rPr>
              <a:t>diacilglicerol</a:t>
            </a:r>
            <a:r>
              <a:rPr lang="es-AR" altLang="es-AR" sz="2000" b="1" dirty="0">
                <a:latin typeface="Arial Rounded MT Bold" pitchFamily="34" charset="0"/>
              </a:rPr>
              <a:t>.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 dirty="0">
                <a:latin typeface="Arial Rounded MT Bold" pitchFamily="34" charset="0"/>
              </a:rPr>
              <a:t>-Forman parte de moléculas portadoras de energía como el ATP y el GTP, y moléculas que  actúan como segundos mensajeros (</a:t>
            </a:r>
            <a:r>
              <a:rPr lang="es-AR" altLang="es-AR" sz="2000" b="1" dirty="0" err="1">
                <a:latin typeface="Arial Rounded MT Bold" pitchFamily="34" charset="0"/>
              </a:rPr>
              <a:t>AMPc</a:t>
            </a:r>
            <a:r>
              <a:rPr lang="es-AR" altLang="es-AR" sz="2000" b="1" dirty="0">
                <a:latin typeface="Arial Rounded MT Bold" pitchFamily="34" charset="0"/>
              </a:rPr>
              <a:t> y </a:t>
            </a:r>
            <a:r>
              <a:rPr lang="es-AR" altLang="es-AR" sz="2000" b="1" dirty="0" err="1">
                <a:latin typeface="Arial Rounded MT Bold" pitchFamily="34" charset="0"/>
              </a:rPr>
              <a:t>GMPc</a:t>
            </a:r>
            <a:r>
              <a:rPr lang="es-AR" altLang="es-AR" sz="2000" b="1" dirty="0">
                <a:latin typeface="Arial Rounded MT Bold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2401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Rectángulo"/>
          <p:cNvSpPr>
            <a:spLocks noChangeArrowheads="1"/>
          </p:cNvSpPr>
          <p:nvPr/>
        </p:nvSpPr>
        <p:spPr bwMode="auto">
          <a:xfrm>
            <a:off x="17463" y="260350"/>
            <a:ext cx="2538412" cy="591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es-AR" altLang="es-AR" sz="1800" dirty="0">
                <a:latin typeface="Arial Rounded MT Bold" pitchFamily="34" charset="0"/>
              </a:rPr>
              <a:t>El </a:t>
            </a:r>
            <a:r>
              <a:rPr lang="es-AR" altLang="es-AR" sz="1800" dirty="0">
                <a:solidFill>
                  <a:srgbClr val="C00000"/>
                </a:solidFill>
                <a:latin typeface="Arial Rounded MT Bold" pitchFamily="34" charset="0"/>
              </a:rPr>
              <a:t>ácido úrico </a:t>
            </a:r>
            <a:r>
              <a:rPr lang="es-AR" altLang="es-AR" sz="1800" dirty="0">
                <a:latin typeface="Arial Rounded MT Bold" pitchFamily="34" charset="0"/>
              </a:rPr>
              <a:t>es el producto final del catabolismo de las purinas en primates, aves y algunos otros animales. 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Ø"/>
            </a:pPr>
            <a:endParaRPr lang="es-AR" altLang="es-AR" sz="1800" dirty="0">
              <a:latin typeface="Arial Rounded MT Bold" pitchFamily="34" charset="0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es-AR" altLang="es-AR" sz="1800" dirty="0">
                <a:latin typeface="Arial Rounded MT Bold" pitchFamily="34" charset="0"/>
              </a:rPr>
              <a:t>En otros vertebrados se degrada finalmente a </a:t>
            </a:r>
            <a:r>
              <a:rPr lang="es-AR" altLang="es-AR" sz="1800" dirty="0" err="1">
                <a:solidFill>
                  <a:srgbClr val="C00000"/>
                </a:solidFill>
                <a:latin typeface="Arial Rounded MT Bold" pitchFamily="34" charset="0"/>
              </a:rPr>
              <a:t>alantoína</a:t>
            </a:r>
            <a:r>
              <a:rPr lang="es-AR" altLang="es-AR" sz="1800" dirty="0">
                <a:latin typeface="Arial Rounded MT Bold" pitchFamily="34" charset="0"/>
              </a:rPr>
              <a:t> por acción de una urato oxidasa, pudiendo seguir la vía y  llegando a </a:t>
            </a:r>
            <a:r>
              <a:rPr lang="es-AR" altLang="es-AR" sz="1800" u="sng" dirty="0">
                <a:latin typeface="Arial Rounded MT Bold" pitchFamily="34" charset="0"/>
              </a:rPr>
              <a:t>urea</a:t>
            </a:r>
            <a:r>
              <a:rPr lang="es-AR" altLang="es-AR" sz="1800" dirty="0">
                <a:latin typeface="Arial Rounded MT Bold" pitchFamily="34" charset="0"/>
              </a:rPr>
              <a:t> en anfibios y a a</a:t>
            </a:r>
            <a:r>
              <a:rPr lang="es-AR" altLang="es-AR" sz="1800" u="sng" dirty="0">
                <a:latin typeface="Arial Rounded MT Bold" pitchFamily="34" charset="0"/>
              </a:rPr>
              <a:t>moníaco</a:t>
            </a:r>
            <a:r>
              <a:rPr lang="es-AR" altLang="es-AR" sz="1800" dirty="0">
                <a:latin typeface="Arial Rounded MT Bold" pitchFamily="34" charset="0"/>
              </a:rPr>
              <a:t> en los invertebrados marinos. </a:t>
            </a:r>
          </a:p>
        </p:txBody>
      </p:sp>
      <p:pic>
        <p:nvPicPr>
          <p:cNvPr id="24579" name="Imagen 2" descr="C:\Users\Fanny\Documents\CLASES NUTRICIÓN\CLASES NUTRICION 2010\Excretad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68263"/>
            <a:ext cx="6264275" cy="660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3 Conector recto"/>
          <p:cNvCxnSpPr/>
          <p:nvPr/>
        </p:nvCxnSpPr>
        <p:spPr>
          <a:xfrm>
            <a:off x="5940425" y="1196975"/>
            <a:ext cx="792163" cy="0"/>
          </a:xfrm>
          <a:prstGeom prst="line">
            <a:avLst/>
          </a:prstGeom>
          <a:ln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"/>
          <p:cNvCxnSpPr/>
          <p:nvPr/>
        </p:nvCxnSpPr>
        <p:spPr>
          <a:xfrm>
            <a:off x="5743575" y="2565400"/>
            <a:ext cx="792163" cy="0"/>
          </a:xfrm>
          <a:prstGeom prst="line">
            <a:avLst/>
          </a:prstGeom>
          <a:ln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>
            <a:off x="5411788" y="5516563"/>
            <a:ext cx="592137" cy="0"/>
          </a:xfrm>
          <a:prstGeom prst="line">
            <a:avLst/>
          </a:prstGeom>
          <a:ln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4067175" y="6308725"/>
            <a:ext cx="792163" cy="0"/>
          </a:xfrm>
          <a:prstGeom prst="line">
            <a:avLst/>
          </a:prstGeom>
          <a:ln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09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CuadroTexto"/>
          <p:cNvSpPr txBox="1">
            <a:spLocks noChangeArrowheads="1"/>
          </p:cNvSpPr>
          <p:nvPr/>
        </p:nvSpPr>
        <p:spPr bwMode="auto">
          <a:xfrm>
            <a:off x="-7938" y="333375"/>
            <a:ext cx="9144001" cy="597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2800" b="1">
                <a:latin typeface="Arial" charset="0"/>
              </a:rPr>
              <a:t>Ácido úrico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s-AR" altLang="es-AR" sz="2800" b="1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s-AR" altLang="es-AR" sz="2800" b="1">
                <a:latin typeface="Arial" charset="0"/>
              </a:rPr>
              <a:t>Es el producto final del metabolismo de  las purinas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es-AR" altLang="es-AR" sz="2800" b="1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s-AR" altLang="es-AR" sz="2800" b="1">
                <a:latin typeface="Arial" charset="0"/>
              </a:rPr>
              <a:t>Se encuentra en plasma estabilizado por proteínas séricas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es-AR" altLang="es-AR" sz="2800" b="1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s-AR" altLang="es-AR" sz="2800" b="1">
                <a:latin typeface="Arial" charset="0"/>
              </a:rPr>
              <a:t>Valores en el plasma: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800" b="1">
                <a:latin typeface="Arial" charset="0"/>
              </a:rPr>
              <a:t>				Hombre: 5mg%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800" b="1">
                <a:latin typeface="Arial" charset="0"/>
              </a:rPr>
              <a:t>				Mujer: 4mg%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2800" b="1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s-AR" altLang="es-AR" sz="2800" b="1">
                <a:latin typeface="Arial" charset="0"/>
              </a:rPr>
              <a:t>Hiperuricemia </a:t>
            </a:r>
            <a:r>
              <a:rPr lang="es-AR" altLang="es-AR" sz="2800" b="1">
                <a:latin typeface="Arial" charset="0"/>
                <a:sym typeface="Wingdings" pitchFamily="2" charset="2"/>
              </a:rPr>
              <a:t> 	Hombre: + 7mg%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800" b="1">
                <a:latin typeface="Arial" charset="0"/>
                <a:sym typeface="Wingdings" pitchFamily="2" charset="2"/>
              </a:rPr>
              <a:t>		  		Mujer: + 6mg%</a:t>
            </a:r>
            <a:endParaRPr lang="es-AR" altLang="es-AR" sz="2800" b="1">
              <a:latin typeface="Arial" charset="0"/>
            </a:endParaRPr>
          </a:p>
          <a:p>
            <a:pPr lvl="1" eaLnBrk="1" hangingPunct="1">
              <a:spcBef>
                <a:spcPct val="0"/>
              </a:spcBef>
              <a:buFontTx/>
              <a:buChar char="-"/>
            </a:pPr>
            <a:endParaRPr lang="es-AR" altLang="es-AR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77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435975" cy="1052736"/>
          </a:xfrm>
        </p:spPr>
        <p:txBody>
          <a:bodyPr/>
          <a:lstStyle/>
          <a:p>
            <a:pPr eaLnBrk="1" hangingPunct="1"/>
            <a:r>
              <a:rPr lang="es-ES" altLang="es-AR" sz="2800" b="1" dirty="0" smtClean="0">
                <a:solidFill>
                  <a:srgbClr val="C00000"/>
                </a:solidFill>
              </a:rPr>
              <a:t>Los niveles de ácido úrico por encima de lo normal (hiperuricemia)</a:t>
            </a:r>
          </a:p>
        </p:txBody>
      </p:sp>
      <p:sp>
        <p:nvSpPr>
          <p:cNvPr id="26627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19050" y="1341438"/>
            <a:ext cx="4681538" cy="5183187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s-CR" altLang="es-AR" sz="2400" b="1" smtClean="0">
                <a:solidFill>
                  <a:srgbClr val="C00000"/>
                </a:solidFill>
              </a:rPr>
              <a:t>Pueden indicar:</a:t>
            </a:r>
          </a:p>
          <a:p>
            <a:pPr eaLnBrk="1" hangingPunct="1">
              <a:lnSpc>
                <a:spcPct val="80000"/>
              </a:lnSpc>
            </a:pPr>
            <a:r>
              <a:rPr lang="es-ES" altLang="es-AR" sz="2400" b="1" smtClean="0"/>
              <a:t>Acidosis </a:t>
            </a:r>
          </a:p>
          <a:p>
            <a:pPr eaLnBrk="1" hangingPunct="1">
              <a:lnSpc>
                <a:spcPct val="80000"/>
              </a:lnSpc>
            </a:pPr>
            <a:r>
              <a:rPr lang="es-ES" altLang="es-AR" sz="2400" b="1" smtClean="0"/>
              <a:t>Alcoholismo</a:t>
            </a:r>
          </a:p>
          <a:p>
            <a:pPr eaLnBrk="1" hangingPunct="1">
              <a:lnSpc>
                <a:spcPct val="80000"/>
              </a:lnSpc>
            </a:pPr>
            <a:r>
              <a:rPr lang="es-ES" altLang="es-AR" sz="2400" b="1" smtClean="0"/>
              <a:t>Diabetes </a:t>
            </a:r>
          </a:p>
          <a:p>
            <a:pPr eaLnBrk="1" hangingPunct="1">
              <a:lnSpc>
                <a:spcPct val="80000"/>
              </a:lnSpc>
            </a:pPr>
            <a:r>
              <a:rPr lang="es-ES" altLang="es-AR" sz="2400" b="1" smtClean="0"/>
              <a:t>Gota</a:t>
            </a:r>
          </a:p>
          <a:p>
            <a:pPr eaLnBrk="1" hangingPunct="1">
              <a:lnSpc>
                <a:spcPct val="80000"/>
              </a:lnSpc>
            </a:pPr>
            <a:r>
              <a:rPr lang="es-ES" altLang="es-AR" sz="2400" b="1" smtClean="0"/>
              <a:t>Hipoparatiroidismo</a:t>
            </a:r>
          </a:p>
          <a:p>
            <a:pPr eaLnBrk="1" hangingPunct="1">
              <a:lnSpc>
                <a:spcPct val="80000"/>
              </a:lnSpc>
            </a:pPr>
            <a:r>
              <a:rPr lang="es-ES" altLang="es-AR" sz="2400" b="1" smtClean="0"/>
              <a:t>Envenenamiento por plomo </a:t>
            </a:r>
          </a:p>
          <a:p>
            <a:pPr eaLnBrk="1" hangingPunct="1">
              <a:lnSpc>
                <a:spcPct val="80000"/>
              </a:lnSpc>
            </a:pPr>
            <a:r>
              <a:rPr lang="es-ES" altLang="es-AR" sz="2400" b="1" smtClean="0"/>
              <a:t>Leucemia </a:t>
            </a:r>
          </a:p>
          <a:p>
            <a:pPr eaLnBrk="1" hangingPunct="1">
              <a:lnSpc>
                <a:spcPct val="80000"/>
              </a:lnSpc>
            </a:pPr>
            <a:r>
              <a:rPr lang="es-ES" altLang="es-AR" sz="2400" b="1" smtClean="0"/>
              <a:t>Nefrolitiasis </a:t>
            </a:r>
          </a:p>
          <a:p>
            <a:pPr eaLnBrk="1" hangingPunct="1">
              <a:lnSpc>
                <a:spcPct val="80000"/>
              </a:lnSpc>
            </a:pPr>
            <a:r>
              <a:rPr lang="es-ES" altLang="es-AR" sz="2400" b="1" smtClean="0"/>
              <a:t>Policitemia </a:t>
            </a:r>
          </a:p>
          <a:p>
            <a:pPr eaLnBrk="1" hangingPunct="1">
              <a:lnSpc>
                <a:spcPct val="80000"/>
              </a:lnSpc>
            </a:pPr>
            <a:r>
              <a:rPr lang="es-ES" altLang="es-AR" sz="2400" b="1" smtClean="0"/>
              <a:t>Insuficiencia renal</a:t>
            </a:r>
          </a:p>
          <a:p>
            <a:pPr eaLnBrk="1" hangingPunct="1">
              <a:lnSpc>
                <a:spcPct val="80000"/>
              </a:lnSpc>
            </a:pPr>
            <a:r>
              <a:rPr lang="es-ES" altLang="es-AR" sz="2400" b="1" smtClean="0"/>
              <a:t>Toxemia de embarazo </a:t>
            </a:r>
          </a:p>
          <a:p>
            <a:pPr eaLnBrk="1" hangingPunct="1">
              <a:lnSpc>
                <a:spcPct val="80000"/>
              </a:lnSpc>
            </a:pPr>
            <a:r>
              <a:rPr lang="es-ES" altLang="es-AR" sz="2400" b="1" smtClean="0"/>
              <a:t>Dieta rica en purinas </a:t>
            </a:r>
          </a:p>
          <a:p>
            <a:pPr eaLnBrk="1" hangingPunct="1">
              <a:lnSpc>
                <a:spcPct val="80000"/>
              </a:lnSpc>
            </a:pPr>
            <a:r>
              <a:rPr lang="es-ES" altLang="es-AR" sz="2400" b="1" smtClean="0"/>
              <a:t>Ejercicio extenuante </a:t>
            </a:r>
          </a:p>
          <a:p>
            <a:pPr eaLnBrk="1" hangingPunct="1">
              <a:lnSpc>
                <a:spcPct val="80000"/>
              </a:lnSpc>
            </a:pPr>
            <a:endParaRPr lang="es-ES" altLang="es-AR" sz="2000" smtClean="0"/>
          </a:p>
        </p:txBody>
      </p:sp>
    </p:spTree>
    <p:extLst>
      <p:ext uri="{BB962C8B-B14F-4D97-AF65-F5344CB8AC3E}">
        <p14:creationId xmlns:p14="http://schemas.microsoft.com/office/powerpoint/2010/main" val="398542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E:\Documents and Settings\Fanny\Mis documentos\Clases\Paquete_1\Hiperuricem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84163"/>
            <a:ext cx="7743825" cy="633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490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CuadroTexto"/>
          <p:cNvSpPr txBox="1">
            <a:spLocks noChangeArrowheads="1"/>
          </p:cNvSpPr>
          <p:nvPr/>
        </p:nvSpPr>
        <p:spPr bwMode="auto">
          <a:xfrm>
            <a:off x="0" y="0"/>
            <a:ext cx="9144000" cy="742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 u="sng">
                <a:latin typeface="Arial" charset="0"/>
              </a:rPr>
              <a:t>TERAPÉUTICA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 u="sng">
                <a:latin typeface="Arial" charset="0"/>
              </a:rPr>
              <a:t>-DIETA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>
                <a:latin typeface="Arial" charset="0"/>
              </a:rPr>
              <a:t>-HIPOPURÍNICA, POCO ALCOHOL, MUCHA AGUA, POBRE EN PROTEÍNAS, ALCALINA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es-AR" altLang="es-AR" sz="2000" b="1" u="sng">
                <a:latin typeface="Arial" charset="0"/>
              </a:rPr>
              <a:t>AGENTES ANTIINFLAMATORIOS: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es-AR" altLang="es-AR" sz="2000" b="1">
                <a:latin typeface="Arial" charset="0"/>
              </a:rPr>
              <a:t>COLCHICINA </a:t>
            </a:r>
            <a:r>
              <a:rPr lang="es-AR" altLang="es-AR" sz="2000" b="1">
                <a:latin typeface="Arial" charset="0"/>
                <a:sym typeface="Wingdings" pitchFamily="2" charset="2"/>
              </a:rPr>
              <a:t> ATAQUE AGUDO  BLOQUEA LA PRODUCCIÓN DEL 		    FACTOR QUIMIOTÁCTICO DESDE LOS LEUCOCITOS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es-AR" altLang="es-AR" sz="2000" b="1">
                <a:latin typeface="Arial" charset="0"/>
                <a:sym typeface="Wingdings" pitchFamily="2" charset="2"/>
              </a:rPr>
              <a:t>INDOMETACINA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es-AR" altLang="es-AR" sz="2000" b="1">
                <a:latin typeface="Arial" charset="0"/>
                <a:sym typeface="Wingdings" pitchFamily="2" charset="2"/>
              </a:rPr>
              <a:t>CORTICOIDES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 u="sng">
                <a:latin typeface="Arial" charset="0"/>
                <a:sym typeface="Wingdings" pitchFamily="2" charset="2"/>
              </a:rPr>
              <a:t>- AGENTES URICOSÚRICOS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>
                <a:latin typeface="Arial" charset="0"/>
                <a:sym typeface="Wingdings" pitchFamily="2" charset="2"/>
              </a:rPr>
              <a:t>PROBENECID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 u="sng">
                <a:latin typeface="Arial" charset="0"/>
                <a:sym typeface="Wingdings" pitchFamily="2" charset="2"/>
              </a:rPr>
              <a:t>-INHIBIDORES DE LA BIOSÍNTESIS DE ÁC. ÚRICO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>
                <a:latin typeface="Arial" charset="0"/>
                <a:sym typeface="Wingdings" pitchFamily="2" charset="2"/>
              </a:rPr>
              <a:t>ALLOPURINOL, OXIPURINOL: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>
                <a:latin typeface="Arial" charset="0"/>
                <a:sym typeface="Wingdings" pitchFamily="2" charset="2"/>
              </a:rPr>
              <a:t>INHIBIDORES DE LA XANTINA OXIDASA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>
                <a:latin typeface="Arial" charset="0"/>
                <a:sym typeface="Wingdings" pitchFamily="2" charset="2"/>
              </a:rPr>
              <a:t>Inhibición suicida  estructura similar a hipoxantina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s-AR" altLang="es-AR" sz="2000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98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660400"/>
            <a:ext cx="5903912" cy="582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141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Imagen 2" descr="F10-01b.GIF002                                                 0000513BSumanas' Hard Drive            B4EBCDA7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" y="1333500"/>
            <a:ext cx="80264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1 CuadroTexto"/>
          <p:cNvSpPr txBox="1">
            <a:spLocks noChangeArrowheads="1"/>
          </p:cNvSpPr>
          <p:nvPr/>
        </p:nvSpPr>
        <p:spPr bwMode="auto">
          <a:xfrm>
            <a:off x="2627313" y="463550"/>
            <a:ext cx="38385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 b="1" u="sng">
                <a:latin typeface="Arial Rounded MT Bold" pitchFamily="34" charset="0"/>
              </a:rPr>
              <a:t>BASES NITROGENADAS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</p:spTree>
    <p:extLst>
      <p:ext uri="{BB962C8B-B14F-4D97-AF65-F5344CB8AC3E}">
        <p14:creationId xmlns:p14="http://schemas.microsoft.com/office/powerpoint/2010/main" val="229579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nucleotidos_estructu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8532813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824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Imagen 2" descr="http://3.bp.blogspot.com/_kOg8WbpptWg/Saxq71bhQAI/AAAAAAAAACo/iIc5l-Vmlp0/s320/constitucio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836613"/>
            <a:ext cx="6769100" cy="581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1 CuadroTexto"/>
          <p:cNvSpPr txBox="1">
            <a:spLocks noChangeArrowheads="1"/>
          </p:cNvSpPr>
          <p:nvPr/>
        </p:nvSpPr>
        <p:spPr bwMode="auto">
          <a:xfrm>
            <a:off x="3635375" y="292100"/>
            <a:ext cx="22748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 b="1" u="sng">
                <a:latin typeface="Arial Rounded MT Bold" pitchFamily="34" charset="0"/>
              </a:rPr>
              <a:t>NUCLEÓTIDO</a:t>
            </a:r>
            <a:endParaRPr lang="es-AR" altLang="es-AR" sz="2400"/>
          </a:p>
        </p:txBody>
      </p:sp>
    </p:spTree>
    <p:extLst>
      <p:ext uri="{BB962C8B-B14F-4D97-AF65-F5344CB8AC3E}">
        <p14:creationId xmlns:p14="http://schemas.microsoft.com/office/powerpoint/2010/main" val="48694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Imagen 4" descr="http://bifi.es/jsancho/estructuramacromoleculas/11nucleotidos/nucleosidosynucleotido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84175"/>
            <a:ext cx="7056437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203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75" y="1484313"/>
            <a:ext cx="9786938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1 CuadroTexto"/>
          <p:cNvSpPr txBox="1">
            <a:spLocks noChangeArrowheads="1"/>
          </p:cNvSpPr>
          <p:nvPr/>
        </p:nvSpPr>
        <p:spPr bwMode="auto">
          <a:xfrm>
            <a:off x="1763713" y="1036638"/>
            <a:ext cx="5426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 Rounded MT Bold" pitchFamily="34" charset="0"/>
              </a:rPr>
              <a:t>Distribución de nucleótidos en ADN y ARN</a:t>
            </a:r>
            <a:endParaRPr lang="es-AR" altLang="es-AR" sz="2000" b="1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49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Mirador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irador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64</TotalTime>
  <Words>868</Words>
  <Application>Microsoft Office PowerPoint</Application>
  <PresentationFormat>Presentación en pantalla (4:3)</PresentationFormat>
  <Paragraphs>151</Paragraphs>
  <Slides>34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35" baseType="lpstr">
      <vt:lpstr>Mirador</vt:lpstr>
      <vt:lpstr>METABOLISMO DE NUCLEÓTIDOS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Síntesis de purinas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Los niveles de ácido úrico por encima de lo normal (hiperuricemia)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METABOLISMO DE NUCLEÓTIDOS</dc:title>
  <dc:creator>ethel</dc:creator>
  <cp:lastModifiedBy>ethel</cp:lastModifiedBy>
  <cp:revision>10</cp:revision>
  <dcterms:created xsi:type="dcterms:W3CDTF">2015-06-01T02:55:25Z</dcterms:created>
  <dcterms:modified xsi:type="dcterms:W3CDTF">2015-06-08T15:44:48Z</dcterms:modified>
</cp:coreProperties>
</file>